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84" r:id="rId2"/>
  </p:sldMasterIdLst>
  <p:sldIdLst>
    <p:sldId id="256" r:id="rId3"/>
    <p:sldId id="269" r:id="rId4"/>
    <p:sldId id="257" r:id="rId5"/>
    <p:sldId id="258" r:id="rId6"/>
    <p:sldId id="260" r:id="rId7"/>
    <p:sldId id="259" r:id="rId8"/>
    <p:sldId id="266" r:id="rId9"/>
    <p:sldId id="265" r:id="rId10"/>
    <p:sldId id="264" r:id="rId11"/>
    <p:sldId id="262" r:id="rId12"/>
    <p:sldId id="263" r:id="rId13"/>
    <p:sldId id="261" r:id="rId14"/>
    <p:sldId id="267" r:id="rId15"/>
    <p:sldId id="270" r:id="rId16"/>
    <p:sldId id="268" r:id="rId17"/>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52" autoAdjust="0"/>
    <p:restoredTop sz="94660"/>
  </p:normalViewPr>
  <p:slideViewPr>
    <p:cSldViewPr snapToGrid="0" snapToObjects="1">
      <p:cViewPr varScale="1">
        <p:scale>
          <a:sx n="114" d="100"/>
          <a:sy n="114" d="100"/>
        </p:scale>
        <p:origin x="1968"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1884870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1849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504452"/>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28650" y="365125"/>
            <a:ext cx="5800725" cy="5504452"/>
          </a:xfrm>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510702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1260123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423865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483316"/>
            <a:ext cx="7886700" cy="2852737"/>
          </a:xfrm>
        </p:spPr>
        <p:txBody>
          <a:bodyPr anchor="b"/>
          <a:lstStyle>
            <a:lvl1pPr>
              <a:defRPr sz="4500"/>
            </a:lvl1pPr>
          </a:lstStyle>
          <a:p>
            <a:r>
              <a:rPr lang="en-US" dirty="0"/>
              <a:t>Click to edit Master title style</a:t>
            </a:r>
          </a:p>
        </p:txBody>
      </p:sp>
      <p:sp>
        <p:nvSpPr>
          <p:cNvPr id="3" name="Text Placeholder 2"/>
          <p:cNvSpPr>
            <a:spLocks noGrp="1"/>
          </p:cNvSpPr>
          <p:nvPr>
            <p:ph type="body" idx="1"/>
          </p:nvPr>
        </p:nvSpPr>
        <p:spPr>
          <a:xfrm>
            <a:off x="623888" y="4363041"/>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5448853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06136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06136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33761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35579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35579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521856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548798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3789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Tree>
    <p:extLst>
      <p:ext uri="{BB962C8B-B14F-4D97-AF65-F5344CB8AC3E}">
        <p14:creationId xmlns:p14="http://schemas.microsoft.com/office/powerpoint/2010/main" val="1837998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84913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Tree>
    <p:extLst>
      <p:ext uri="{BB962C8B-B14F-4D97-AF65-F5344CB8AC3E}">
        <p14:creationId xmlns:p14="http://schemas.microsoft.com/office/powerpoint/2010/main" val="2756421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472365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504452"/>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628650" y="365125"/>
            <a:ext cx="5800725" cy="550445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26715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457191"/>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336916"/>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67377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01782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01782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93121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6"/>
            <a:ext cx="3868340" cy="33122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6"/>
            <a:ext cx="3887391" cy="33122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68882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15148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4381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Tree>
    <p:extLst>
      <p:ext uri="{BB962C8B-B14F-4D97-AF65-F5344CB8AC3E}">
        <p14:creationId xmlns:p14="http://schemas.microsoft.com/office/powerpoint/2010/main" val="3630153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Tree>
    <p:extLst>
      <p:ext uri="{BB962C8B-B14F-4D97-AF65-F5344CB8AC3E}">
        <p14:creationId xmlns:p14="http://schemas.microsoft.com/office/powerpoint/2010/main" val="1298605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em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4.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13"/>
          <a:stretch>
            <a:fillRect/>
          </a:stretch>
        </p:blipFill>
        <p:spPr>
          <a:xfrm>
            <a:off x="3676174" y="704089"/>
            <a:ext cx="7960996" cy="10601067"/>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00911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p:cNvPicPr>
            <a:picLocks noChangeAspect="1"/>
          </p:cNvPicPr>
          <p:nvPr userDrawn="1"/>
        </p:nvPicPr>
        <p:blipFill>
          <a:blip r:embed="rId14"/>
          <a:stretch>
            <a:fillRect/>
          </a:stretch>
        </p:blipFill>
        <p:spPr>
          <a:xfrm>
            <a:off x="7336892" y="5942824"/>
            <a:ext cx="1718072" cy="815100"/>
          </a:xfrm>
          <a:prstGeom prst="rect">
            <a:avLst/>
          </a:prstGeom>
        </p:spPr>
      </p:pic>
      <p:sp>
        <p:nvSpPr>
          <p:cNvPr id="9" name="TextBox 8"/>
          <p:cNvSpPr txBox="1"/>
          <p:nvPr userDrawn="1"/>
        </p:nvSpPr>
        <p:spPr>
          <a:xfrm>
            <a:off x="104503" y="6480925"/>
            <a:ext cx="809897" cy="230832"/>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fld id="{1676F0A4-B65C-458D-99DF-911C70E1E9A9}" type="slidenum">
              <a:rPr kumimoji="0" lang="en-US" sz="900" b="0" i="0" u="none" strike="noStrike" kern="1200" cap="none" spc="0" normalizeH="0" baseline="0" noProof="0" smtClean="0">
                <a:ln>
                  <a:noFill/>
                </a:ln>
                <a:solidFill>
                  <a:srgbClr val="A70E13"/>
                </a:solidFill>
                <a:effectLst/>
                <a:uLnTx/>
                <a:uFillTx/>
                <a:latin typeface="Calibri" panose="020F0502020204030204"/>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kumimoji="0" lang="en-US" sz="900" b="0" i="0" u="none" strike="noStrike" kern="1200" cap="none" spc="0" normalizeH="0" baseline="0" noProof="0" dirty="0">
              <a:ln>
                <a:noFill/>
              </a:ln>
              <a:solidFill>
                <a:srgbClr val="A70E13"/>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65239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rgbClr val="2A5673"/>
          </a:solidFill>
          <a:latin typeface="+mn-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Calibri Light" panose="020F0302020204030204" pitchFamily="34" charset="0"/>
          <a:ea typeface="+mn-ea"/>
          <a:cs typeface="Calibri Light" panose="020F030202020403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Calibri Light" panose="020F0302020204030204" pitchFamily="34" charset="0"/>
          <a:ea typeface="+mn-ea"/>
          <a:cs typeface="Calibri Light" panose="020F030202020403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Calibri Light" panose="020F0302020204030204" pitchFamily="34" charset="0"/>
          <a:ea typeface="+mn-ea"/>
          <a:cs typeface="Calibri Light" panose="020F030202020403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Calibri Light" panose="020F0302020204030204" pitchFamily="34" charset="0"/>
          <a:ea typeface="+mn-ea"/>
          <a:cs typeface="Calibri Light" panose="020F030202020403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Calibri Light" panose="020F0302020204030204" pitchFamily="34" charset="0"/>
          <a:ea typeface="+mn-ea"/>
          <a:cs typeface="Calibri Light" panose="020F030202020403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2A5673"/>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13"/>
          <a:stretch>
            <a:fillRect/>
          </a:stretch>
        </p:blipFill>
        <p:spPr>
          <a:xfrm>
            <a:off x="3675888" y="708026"/>
            <a:ext cx="7960996" cy="10601067"/>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6"/>
            <a:ext cx="7886700" cy="4026535"/>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p:cNvPicPr>
            <a:picLocks noChangeAspect="1"/>
          </p:cNvPicPr>
          <p:nvPr userDrawn="1"/>
        </p:nvPicPr>
        <p:blipFill>
          <a:blip r:embed="rId14"/>
          <a:stretch>
            <a:fillRect/>
          </a:stretch>
        </p:blipFill>
        <p:spPr>
          <a:xfrm>
            <a:off x="7338061" y="5943600"/>
            <a:ext cx="1718072" cy="815100"/>
          </a:xfrm>
          <a:prstGeom prst="rect">
            <a:avLst/>
          </a:prstGeom>
        </p:spPr>
      </p:pic>
      <p:sp>
        <p:nvSpPr>
          <p:cNvPr id="8" name="Rectangle 7"/>
          <p:cNvSpPr/>
          <p:nvPr userDrawn="1"/>
        </p:nvSpPr>
        <p:spPr>
          <a:xfrm>
            <a:off x="102870" y="6483096"/>
            <a:ext cx="319318" cy="230832"/>
          </a:xfrm>
          <a:prstGeom prst="rect">
            <a:avLst/>
          </a:prstGeom>
        </p:spPr>
        <p:txBody>
          <a:bodyPr wrap="non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fld id="{1676F0A4-B65C-458D-99DF-911C70E1E9A9}" type="slidenum">
              <a:rPr kumimoji="0" lang="en-US" sz="9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076445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685800" rtl="0" eaLnBrk="1" latinLnBrk="0" hangingPunct="1">
        <a:lnSpc>
          <a:spcPct val="90000"/>
        </a:lnSpc>
        <a:spcBef>
          <a:spcPct val="0"/>
        </a:spcBef>
        <a:buNone/>
        <a:defRPr sz="3300" kern="1200">
          <a:solidFill>
            <a:schemeClr val="bg1"/>
          </a:solidFill>
          <a:latin typeface="+mn-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Calibri Light" panose="020F0302020204030204" pitchFamily="34" charset="0"/>
          <a:ea typeface="+mn-ea"/>
          <a:cs typeface="Calibri Light" panose="020F030202020403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Calibri Light" panose="020F0302020204030204" pitchFamily="34" charset="0"/>
          <a:ea typeface="+mn-ea"/>
          <a:cs typeface="Calibri Light" panose="020F030202020403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Calibri Light" panose="020F0302020204030204" pitchFamily="34" charset="0"/>
          <a:ea typeface="+mn-ea"/>
          <a:cs typeface="Calibri Light" panose="020F030202020403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Calibri Light" panose="020F0302020204030204" pitchFamily="34" charset="0"/>
          <a:ea typeface="+mn-ea"/>
          <a:cs typeface="Calibri Light" panose="020F030202020403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Calibri Light" panose="020F0302020204030204" pitchFamily="34" charset="0"/>
          <a:ea typeface="+mn-ea"/>
          <a:cs typeface="Calibri Light" panose="020F030202020403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dirty="0"/>
              <a:t>Election Billing Methodology: </a:t>
            </a:r>
            <a:r>
              <a:rPr lang="en-US" dirty="0"/>
              <a:t>Overview</a:t>
            </a:r>
            <a:endParaRPr dirty="0"/>
          </a:p>
        </p:txBody>
      </p:sp>
      <p:sp>
        <p:nvSpPr>
          <p:cNvPr id="3" name="Subtitle 2"/>
          <p:cNvSpPr>
            <a:spLocks noGrp="1"/>
          </p:cNvSpPr>
          <p:nvPr>
            <p:ph type="subTitle" idx="1"/>
          </p:nvPr>
        </p:nvSpPr>
        <p:spPr>
          <a:xfrm>
            <a:off x="1143000" y="3602038"/>
            <a:ext cx="7405382" cy="1655762"/>
          </a:xfrm>
        </p:spPr>
        <p:txBody>
          <a:bodyPr>
            <a:normAutofit/>
          </a:bodyPr>
          <a:lstStyle/>
          <a:p>
            <a:r>
              <a:rPr dirty="0"/>
              <a:t>San Joaquin County Registrar of Voters</a:t>
            </a:r>
            <a:endParaRPr lang="en-US" dirty="0"/>
          </a:p>
          <a:p>
            <a:r>
              <a:rPr lang="en-US" i="1" dirty="0"/>
              <a:t>“Ensuring transparency, consistency, and fairness in election cost recovery”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Candidate Statements: Deposits and Credits</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There are two ways candidate statement costs are handled:</a:t>
            </a:r>
          </a:p>
          <a:p>
            <a:r>
              <a:rPr lang="en-US" b="1" dirty="0"/>
              <a:t>ROV-managed:</a:t>
            </a:r>
            <a:r>
              <a:rPr lang="en-US" dirty="0"/>
              <a:t> The ROV collect deposits from the candidates, reconciles after the election, and issue refunds or invoices as needed, depending on the final actual cost. These costs are billed directly to candidates and are not included in the election billing. </a:t>
            </a:r>
          </a:p>
          <a:p>
            <a:r>
              <a:rPr lang="en-US" b="1" dirty="0"/>
              <a:t>City-managed:</a:t>
            </a:r>
            <a:r>
              <a:rPr lang="en-US" dirty="0"/>
              <a:t> The City collects the deposits directly from the candidate and is subsequently billed directly for actual statement costs. Cities manage their own refunds and supplemental invoices. These costs are billed as direct costs as part of the election billing. </a:t>
            </a:r>
          </a:p>
          <a:p>
            <a:pPr lvl="1"/>
            <a:r>
              <a:rPr lang="en-US" dirty="0"/>
              <a:t>The ROV provides Candidate Statement Cost Estimates for scheduled contests prior to the filing period. This information is made available on our website and is also available to each jurisdiction upon request. </a:t>
            </a:r>
          </a:p>
          <a:p>
            <a:pPr lvl="1"/>
            <a:r>
              <a:rPr lang="en-US" dirty="0"/>
              <a:t>The actual costs are provided promptly after the election </a:t>
            </a:r>
          </a:p>
          <a:p>
            <a:pPr marL="0" indent="0">
              <a:buNone/>
            </a:pPr>
            <a:r>
              <a:rPr lang="en-US" dirty="0"/>
              <a:t>Either way, the process ensures these costs are paid only by the candidates who elect to provide Statement of Qualifications in the CVIG.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Measure Pages and Outlier Costs</a:t>
            </a:r>
          </a:p>
        </p:txBody>
      </p:sp>
      <p:sp>
        <p:nvSpPr>
          <p:cNvPr id="3" name="Content Placeholder 2"/>
          <p:cNvSpPr>
            <a:spLocks noGrp="1"/>
          </p:cNvSpPr>
          <p:nvPr>
            <p:ph idx="1"/>
          </p:nvPr>
        </p:nvSpPr>
        <p:spPr/>
        <p:txBody>
          <a:bodyPr/>
          <a:lstStyle/>
          <a:p>
            <a:pPr marL="0" indent="0">
              <a:buNone/>
            </a:pPr>
            <a:r>
              <a:rPr lang="en-US" dirty="0"/>
              <a:t>Some measures — especially those with full measure text printed in the CVIG — can significantly increase printing costs.</a:t>
            </a:r>
            <a:endParaRPr dirty="0"/>
          </a:p>
          <a:p>
            <a:r>
              <a:rPr lang="en-US" dirty="0"/>
              <a:t>When including a measure, this can drastically affect what a jurisdiction “typically” pays for normal election services</a:t>
            </a:r>
            <a:endParaRPr dirty="0"/>
          </a:p>
          <a:p>
            <a:r>
              <a:rPr lang="en-US" dirty="0"/>
              <a:t>Estimates are available from the ROV on request</a:t>
            </a:r>
          </a:p>
          <a:p>
            <a:pPr lvl="1"/>
            <a:r>
              <a:rPr lang="en-US" dirty="0"/>
              <a:t>The ROV does not automatically generate individual estimates unless requested by the corresponding jurisdiction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Cost Per Registered </a:t>
            </a:r>
            <a:r>
              <a:t>Voter</a:t>
            </a:r>
            <a:r>
              <a:rPr lang="en-US"/>
              <a:t> Information</a:t>
            </a:r>
            <a:endParaRPr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This is a</a:t>
            </a:r>
            <a:r>
              <a:rPr dirty="0"/>
              <a:t> key benchmarking metric</a:t>
            </a:r>
            <a:r>
              <a:rPr lang="en-US" dirty="0"/>
              <a:t> that the ROV uses </a:t>
            </a:r>
            <a:r>
              <a:rPr dirty="0"/>
              <a:t>to gauge </a:t>
            </a:r>
            <a:r>
              <a:rPr lang="en-US" dirty="0"/>
              <a:t>variance</a:t>
            </a:r>
            <a:r>
              <a:rPr dirty="0"/>
              <a:t> between jurisdictions</a:t>
            </a:r>
            <a:r>
              <a:rPr lang="en-US" dirty="0"/>
              <a:t>. </a:t>
            </a:r>
            <a:endParaRPr dirty="0"/>
          </a:p>
          <a:p>
            <a:r>
              <a:rPr dirty="0"/>
              <a:t>Allows better year-over-year tracking</a:t>
            </a:r>
          </a:p>
          <a:p>
            <a:r>
              <a:rPr dirty="0"/>
              <a:t>Helps respond to billing inquiries from partners</a:t>
            </a:r>
            <a:endParaRPr lang="en-US" dirty="0"/>
          </a:p>
          <a:p>
            <a:r>
              <a:rPr lang="en-US" dirty="0"/>
              <a:t>Can help identify cost increases during election cycles</a:t>
            </a:r>
          </a:p>
          <a:p>
            <a:r>
              <a:rPr lang="en-US" dirty="0"/>
              <a:t>Helps compare SJC cost to other CA counties</a:t>
            </a:r>
          </a:p>
          <a:p>
            <a:pPr marL="0" indent="0">
              <a:buNone/>
            </a:pPr>
            <a:r>
              <a:rPr lang="en-US" dirty="0"/>
              <a:t>*One thing to keep in mind about this metric: there are several factors that can affect this metric. Economies of scale is one. For example, the City of Stockton may have a $3.25 cost per registered voter for a given election, while the Thornton Rural Fire District may be much higher at $12.15 per voter. This could happen if the City of Stockton has 3 contests on the ballot and 2 are not included in the shared cost pool. Additionally, if a jurisdiction has a measure on ballot, those direct costs can have higher per registered voter cost due to printing cost in the CVIG. </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Going Forward</a:t>
            </a:r>
            <a:endParaRPr dirty="0"/>
          </a:p>
        </p:txBody>
      </p:sp>
      <p:sp>
        <p:nvSpPr>
          <p:cNvPr id="3" name="Content Placeholder 2"/>
          <p:cNvSpPr>
            <a:spLocks noGrp="1"/>
          </p:cNvSpPr>
          <p:nvPr>
            <p:ph idx="1"/>
          </p:nvPr>
        </p:nvSpPr>
        <p:spPr/>
        <p:txBody>
          <a:bodyPr>
            <a:normAutofit/>
          </a:bodyPr>
          <a:lstStyle/>
          <a:p>
            <a:pPr marL="0" indent="0">
              <a:buNone/>
            </a:pPr>
            <a:r>
              <a:rPr dirty="0"/>
              <a:t>Changes </a:t>
            </a:r>
            <a:r>
              <a:rPr lang="en-US" dirty="0"/>
              <a:t>that were </a:t>
            </a:r>
            <a:r>
              <a:rPr dirty="0"/>
              <a:t>made based on</a:t>
            </a:r>
            <a:r>
              <a:rPr lang="en-US" dirty="0"/>
              <a:t> the</a:t>
            </a:r>
            <a:r>
              <a:rPr dirty="0"/>
              <a:t> consultant review:</a:t>
            </a:r>
          </a:p>
          <a:p>
            <a:r>
              <a:rPr lang="en-US" dirty="0"/>
              <a:t>Shifted to registered voter share model for both county costs and city/district costs – previously only applied to city/districts. </a:t>
            </a:r>
          </a:p>
          <a:p>
            <a:r>
              <a:rPr lang="en-US" dirty="0"/>
              <a:t>Several items moved from direct costs to shared costs and vice-versa</a:t>
            </a:r>
          </a:p>
          <a:p>
            <a:r>
              <a:rPr lang="en-US" dirty="0"/>
              <a:t>Items that had previously not been included in total billing are now included</a:t>
            </a:r>
          </a:p>
          <a:p>
            <a:pPr marL="0" indent="0">
              <a:buNone/>
            </a:pPr>
            <a:r>
              <a:rPr lang="en-US" dirty="0"/>
              <a:t>Key Takeaway: These changes provide greater consistency across all election types when compared to the legacy method (which tended to fluctuate significantly from one election to another)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1A4BC-3239-449C-EEA3-CD58805B4B44}"/>
              </a:ext>
            </a:extLst>
          </p:cNvPr>
          <p:cNvSpPr>
            <a:spLocks noGrp="1"/>
          </p:cNvSpPr>
          <p:nvPr>
            <p:ph type="title"/>
          </p:nvPr>
        </p:nvSpPr>
        <p:spPr/>
        <p:txBody>
          <a:bodyPr/>
          <a:lstStyle/>
          <a:p>
            <a:r>
              <a:rPr lang="en-US" dirty="0"/>
              <a:t>Recap</a:t>
            </a:r>
          </a:p>
        </p:txBody>
      </p:sp>
      <p:sp>
        <p:nvSpPr>
          <p:cNvPr id="3" name="Content Placeholder 2">
            <a:extLst>
              <a:ext uri="{FF2B5EF4-FFF2-40B4-BE49-F238E27FC236}">
                <a16:creationId xmlns:a16="http://schemas.microsoft.com/office/drawing/2014/main" id="{D8C29A2E-511C-44D1-AE25-9A6EEA11D71D}"/>
              </a:ext>
            </a:extLst>
          </p:cNvPr>
          <p:cNvSpPr>
            <a:spLocks noGrp="1"/>
          </p:cNvSpPr>
          <p:nvPr>
            <p:ph idx="1"/>
          </p:nvPr>
        </p:nvSpPr>
        <p:spPr/>
        <p:txBody>
          <a:bodyPr>
            <a:normAutofit fontScale="92500" lnSpcReduction="10000"/>
          </a:bodyPr>
          <a:lstStyle/>
          <a:p>
            <a:r>
              <a:rPr lang="en-US" dirty="0"/>
              <a:t>The review confirmed that the County’s existing billing practices were legally compliant, transparent, and reasonable</a:t>
            </a:r>
          </a:p>
          <a:p>
            <a:r>
              <a:rPr lang="en-US" dirty="0"/>
              <a:t>The report also identified opportunities to strengthen consistency with statewide and national standards</a:t>
            </a:r>
          </a:p>
          <a:p>
            <a:r>
              <a:rPr lang="en-US" dirty="0"/>
              <a:t>The ROV has implemented these recommended changes and conducted the billing for the November 2024 Presidential General Election with the updated methodology</a:t>
            </a:r>
          </a:p>
          <a:p>
            <a:r>
              <a:rPr lang="en-US" dirty="0"/>
              <a:t> The most important takeaway is that the changes made do not affect the actual cost of the election, merely how those existing costs are grouped, which portions are included/excluded in the final billing, and how the shared portions are distributed</a:t>
            </a:r>
          </a:p>
          <a:p>
            <a:r>
              <a:rPr lang="en-US" dirty="0"/>
              <a:t>The updated methodology is generally more cost-effective than the legacy method, providing modest savings to jurisdictions compared to prior billing cycles</a:t>
            </a:r>
          </a:p>
        </p:txBody>
      </p:sp>
    </p:spTree>
    <p:extLst>
      <p:ext uri="{BB962C8B-B14F-4D97-AF65-F5344CB8AC3E}">
        <p14:creationId xmlns:p14="http://schemas.microsoft.com/office/powerpoint/2010/main" val="32854568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endParaRPr dirty="0"/>
          </a:p>
        </p:txBody>
      </p:sp>
      <p:sp>
        <p:nvSpPr>
          <p:cNvPr id="3" name="Content Placeholder 2"/>
          <p:cNvSpPr>
            <a:spLocks noGrp="1"/>
          </p:cNvSpPr>
          <p:nvPr>
            <p:ph idx="1"/>
          </p:nvPr>
        </p:nvSpPr>
        <p:spPr/>
        <p:txBody>
          <a:bodyPr/>
          <a:lstStyle/>
          <a:p>
            <a:pPr marL="0" indent="0">
              <a:buNone/>
            </a:pPr>
            <a:r>
              <a:rPr lang="en-US" dirty="0"/>
              <a:t>Thank you again for participating. We appreciate the continued partnership, and the County remains available to provide additional documentation or clarification at any time as we prepare for the upcoming elections in 2026. </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74134-6002-91BA-475B-863E0FA3DA24}"/>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942DF671-9DEE-B92B-D827-74F3FB594F06}"/>
              </a:ext>
            </a:extLst>
          </p:cNvPr>
          <p:cNvSpPr>
            <a:spLocks noGrp="1"/>
          </p:cNvSpPr>
          <p:nvPr>
            <p:ph idx="1"/>
          </p:nvPr>
        </p:nvSpPr>
        <p:spPr/>
        <p:txBody>
          <a:bodyPr>
            <a:normAutofit/>
          </a:bodyPr>
          <a:lstStyle/>
          <a:p>
            <a:pPr marL="0" indent="0">
              <a:buNone/>
            </a:pPr>
            <a:r>
              <a:rPr lang="en-US" dirty="0"/>
              <a:t>In 2023-24, The San Joaquin County Registrar of Voters (ROV) began reviewing its election billing methodology after a local jurisdiction had questions about cost allocation. The Board of Supervisors supported a study, and the ROV worked with The Election Center to ensure the process reflects both California law and modern industry standards. </a:t>
            </a:r>
          </a:p>
          <a:p>
            <a:pPr marL="0" indent="0">
              <a:buNone/>
            </a:pPr>
            <a:endParaRPr lang="en-US" dirty="0"/>
          </a:p>
          <a:p>
            <a:pPr marL="0" indent="0">
              <a:buNone/>
            </a:pPr>
            <a:r>
              <a:rPr lang="en-US" dirty="0"/>
              <a:t>Key Findings:</a:t>
            </a:r>
          </a:p>
          <a:p>
            <a:r>
              <a:rPr lang="en-US" dirty="0"/>
              <a:t>The “legacy” methodology was already compliant with California law.</a:t>
            </a:r>
          </a:p>
          <a:p>
            <a:r>
              <a:rPr lang="en-US" dirty="0"/>
              <a:t>Opportunities were identified to improve transparency and consistency.</a:t>
            </a:r>
          </a:p>
          <a:p>
            <a:r>
              <a:rPr lang="en-US" dirty="0"/>
              <a:t>The updates made ensure understandable billing for all jurisdictions.</a:t>
            </a:r>
          </a:p>
        </p:txBody>
      </p:sp>
    </p:spTree>
    <p:extLst>
      <p:ext uri="{BB962C8B-B14F-4D97-AF65-F5344CB8AC3E}">
        <p14:creationId xmlns:p14="http://schemas.microsoft.com/office/powerpoint/2010/main" val="1493401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Purpose of Election Billing?</a:t>
            </a:r>
            <a:endParaRPr dirty="0"/>
          </a:p>
        </p:txBody>
      </p:sp>
      <p:sp>
        <p:nvSpPr>
          <p:cNvPr id="3" name="Content Placeholder 2"/>
          <p:cNvSpPr>
            <a:spLocks noGrp="1"/>
          </p:cNvSpPr>
          <p:nvPr>
            <p:ph idx="1"/>
          </p:nvPr>
        </p:nvSpPr>
        <p:spPr/>
        <p:txBody>
          <a:bodyPr/>
          <a:lstStyle/>
          <a:p>
            <a:pPr marL="0" indent="0">
              <a:buNone/>
            </a:pPr>
            <a:r>
              <a:rPr dirty="0"/>
              <a:t>Why </a:t>
            </a:r>
            <a:r>
              <a:rPr lang="en-US" dirty="0"/>
              <a:t>do</a:t>
            </a:r>
            <a:r>
              <a:rPr dirty="0"/>
              <a:t> jurisdictions </a:t>
            </a:r>
            <a:r>
              <a:rPr lang="en-US" dirty="0"/>
              <a:t>get billed </a:t>
            </a:r>
            <a:r>
              <a:rPr dirty="0"/>
              <a:t>for elections</a:t>
            </a:r>
            <a:r>
              <a:rPr lang="en-US" dirty="0"/>
              <a:t>?</a:t>
            </a:r>
          </a:p>
          <a:p>
            <a:r>
              <a:rPr lang="en-US" dirty="0"/>
              <a:t>Per California Election Code, the election billing process allows the County to recover the actual costs of running elections while ensuring each participating jurisdiction pays only its share.</a:t>
            </a:r>
          </a:p>
          <a:p>
            <a:pPr marL="0" indent="0">
              <a:buNone/>
            </a:pPr>
            <a:endParaRPr lang="en-US" dirty="0"/>
          </a:p>
          <a:p>
            <a:pPr marL="0" indent="0">
              <a:buNone/>
            </a:pPr>
            <a:r>
              <a:rPr lang="en-US" dirty="0"/>
              <a:t>*A keynote – Election costs, both shared and direct costs, will vary based on a multitude of factors. The two largest factors are registered voter count and the ratio of Federal/State/County Contests to Local Contests. The contest ratio can vary from election to election, and some consolidated cycles have more contests to spread the shared cost pool. </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Election Billing Process Overview</a:t>
            </a:r>
          </a:p>
        </p:txBody>
      </p:sp>
      <p:sp>
        <p:nvSpPr>
          <p:cNvPr id="3" name="Content Placeholder 2"/>
          <p:cNvSpPr>
            <a:spLocks noGrp="1"/>
          </p:cNvSpPr>
          <p:nvPr>
            <p:ph idx="1"/>
          </p:nvPr>
        </p:nvSpPr>
        <p:spPr/>
        <p:txBody>
          <a:bodyPr/>
          <a:lstStyle/>
          <a:p>
            <a:pPr marL="0" indent="0">
              <a:buNone/>
            </a:pPr>
            <a:r>
              <a:rPr lang="en-US" dirty="0"/>
              <a:t>The ROV’S</a:t>
            </a:r>
            <a:r>
              <a:rPr dirty="0"/>
              <a:t> </a:t>
            </a:r>
            <a:r>
              <a:rPr lang="en-US" dirty="0"/>
              <a:t>election billing </a:t>
            </a:r>
            <a:r>
              <a:rPr dirty="0"/>
              <a:t>process consists of </a:t>
            </a:r>
            <a:r>
              <a:rPr lang="en-US" dirty="0"/>
              <a:t>many </a:t>
            </a:r>
            <a:r>
              <a:rPr dirty="0"/>
              <a:t>steps, including:</a:t>
            </a:r>
          </a:p>
          <a:p>
            <a:r>
              <a:rPr dirty="0"/>
              <a:t>Contest identification and voter count analysis</a:t>
            </a:r>
          </a:p>
          <a:p>
            <a:r>
              <a:rPr dirty="0"/>
              <a:t>Cost allocation based on shared and direct </a:t>
            </a:r>
            <a:r>
              <a:rPr lang="en-US" dirty="0"/>
              <a:t>cost</a:t>
            </a:r>
            <a:endParaRPr dirty="0"/>
          </a:p>
          <a:p>
            <a:r>
              <a:rPr dirty="0"/>
              <a:t>Candidate statement reconciliation and translation charges</a:t>
            </a:r>
            <a:endParaRPr lang="en-US" dirty="0"/>
          </a:p>
          <a:p>
            <a:pPr lvl="1"/>
            <a:r>
              <a:rPr lang="en-US" dirty="0"/>
              <a:t>This process is vital to ensure that these costs are the sole responsibility of the candidates, and not passed to districts</a:t>
            </a:r>
            <a:endParaRPr dirty="0"/>
          </a:p>
          <a:p>
            <a:r>
              <a:rPr dirty="0"/>
              <a:t>Invoice preparation and record archiving</a:t>
            </a:r>
            <a:endParaRPr lang="en-US" dirty="0"/>
          </a:p>
          <a:p>
            <a:pPr lvl="1"/>
            <a:r>
              <a:rPr lang="en-US" dirty="0"/>
              <a:t>This includes categorizing election expenses and attributing them to category “buckets” or fields.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Direct vs. Shared Costs</a:t>
            </a:r>
            <a:endParaRPr dirty="0"/>
          </a:p>
        </p:txBody>
      </p:sp>
      <p:sp>
        <p:nvSpPr>
          <p:cNvPr id="3" name="Content Placeholder 2"/>
          <p:cNvSpPr>
            <a:spLocks noGrp="1"/>
          </p:cNvSpPr>
          <p:nvPr>
            <p:ph idx="1"/>
          </p:nvPr>
        </p:nvSpPr>
        <p:spPr/>
        <p:txBody>
          <a:bodyPr/>
          <a:lstStyle/>
          <a:p>
            <a:pPr marL="0" indent="0">
              <a:buNone/>
            </a:pPr>
            <a:r>
              <a:rPr lang="en-US" dirty="0"/>
              <a:t>Every election cost is classified as either shared or direct. This ensures the right costs go to the right places. </a:t>
            </a:r>
            <a:endParaRPr dirty="0"/>
          </a:p>
          <a:p>
            <a:r>
              <a:rPr dirty="0"/>
              <a:t>Shared: Expenses</a:t>
            </a:r>
            <a:r>
              <a:rPr lang="en-US" dirty="0"/>
              <a:t> attributed to</a:t>
            </a:r>
            <a:r>
              <a:rPr dirty="0"/>
              <a:t> all (e.g., </a:t>
            </a:r>
            <a:r>
              <a:rPr lang="en-US" dirty="0"/>
              <a:t>poll worker training</a:t>
            </a:r>
            <a:r>
              <a:rPr dirty="0"/>
              <a:t>, payroll)</a:t>
            </a:r>
          </a:p>
          <a:p>
            <a:r>
              <a:rPr dirty="0"/>
              <a:t>Direct: </a:t>
            </a:r>
            <a:r>
              <a:rPr lang="en-US" dirty="0"/>
              <a:t>Linked</a:t>
            </a:r>
            <a:r>
              <a:rPr dirty="0"/>
              <a:t> to specific contests (e.g., candidate statements, measures</a:t>
            </a:r>
            <a:r>
              <a:rPr lang="en-US" dirty="0"/>
              <a:t>, notices of election/measure</a:t>
            </a:r>
            <a:r>
              <a:rPr dirty="0"/>
              <a:t>)</a:t>
            </a:r>
          </a:p>
          <a:p>
            <a:r>
              <a:rPr dirty="0"/>
              <a:t>Use volume-based ratios for precision (ballots, </a:t>
            </a:r>
            <a:r>
              <a:rPr lang="en-US" dirty="0"/>
              <a:t>County Voter Information Guide (</a:t>
            </a:r>
            <a:r>
              <a:rPr dirty="0"/>
              <a:t>CVIG</a:t>
            </a:r>
            <a:r>
              <a:rPr lang="en-US" dirty="0"/>
              <a:t>)</a:t>
            </a:r>
            <a:r>
              <a:rPr dirty="0"/>
              <a:t> pages, voter counts)</a:t>
            </a:r>
            <a:endParaRPr lang="en-US" dirty="0"/>
          </a:p>
          <a:p>
            <a:r>
              <a:rPr lang="en-US" dirty="0"/>
              <a:t>Direct costs are billed only to jurisdictions associated with those cost types, and shared costs are billed proportionately to all districts</a:t>
            </a:r>
            <a:endParaRPr dirty="0"/>
          </a:p>
        </p:txBody>
      </p:sp>
    </p:spTree>
    <p:extLst>
      <p:ext uri="{BB962C8B-B14F-4D97-AF65-F5344CB8AC3E}">
        <p14:creationId xmlns:p14="http://schemas.microsoft.com/office/powerpoint/2010/main" val="448866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the Costs are Distributed</a:t>
            </a:r>
            <a:endParaRPr dirty="0"/>
          </a:p>
        </p:txBody>
      </p:sp>
      <p:sp>
        <p:nvSpPr>
          <p:cNvPr id="3" name="Content Placeholder 2"/>
          <p:cNvSpPr>
            <a:spLocks noGrp="1"/>
          </p:cNvSpPr>
          <p:nvPr>
            <p:ph idx="1"/>
          </p:nvPr>
        </p:nvSpPr>
        <p:spPr/>
        <p:txBody>
          <a:bodyPr/>
          <a:lstStyle/>
          <a:p>
            <a:pPr marL="0" indent="0">
              <a:buNone/>
            </a:pPr>
            <a:r>
              <a:rPr dirty="0"/>
              <a:t>How</a:t>
            </a:r>
            <a:r>
              <a:rPr lang="en-US" dirty="0"/>
              <a:t> is</a:t>
            </a:r>
            <a:r>
              <a:rPr dirty="0"/>
              <a:t> each jurisdiction’s fair shar</a:t>
            </a:r>
            <a:r>
              <a:rPr lang="en-US" dirty="0"/>
              <a:t>e calculated?</a:t>
            </a:r>
            <a:endParaRPr dirty="0"/>
          </a:p>
          <a:p>
            <a:r>
              <a:rPr lang="en-US" dirty="0"/>
              <a:t>Determine which parties are responsible for each contest/measure (i.e. the County is responsible for all federal, state, and county contests/measures, and jurisdictions are responsible for their own local contests/measures)</a:t>
            </a:r>
          </a:p>
          <a:p>
            <a:r>
              <a:rPr lang="en-US" dirty="0"/>
              <a:t>Direct costs are attributed to each specific contest/measure and shared costs are distributed amongst jurisdictions using the determined ratio</a:t>
            </a:r>
          </a:p>
          <a:p>
            <a:r>
              <a:rPr lang="en-US" dirty="0"/>
              <a:t>Use total registered voter count per contest to determine ratio (key note: each voter in a jurisdiction is only counted once)</a:t>
            </a:r>
          </a:p>
          <a:p>
            <a:pPr marL="0" indent="0">
              <a:buNone/>
            </a:pPr>
            <a:endParaRPr lang="en-US" dirty="0"/>
          </a:p>
          <a:p>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Allocation Examples</a:t>
            </a:r>
          </a:p>
        </p:txBody>
      </p:sp>
      <p:sp>
        <p:nvSpPr>
          <p:cNvPr id="3" name="Content Placeholder 2"/>
          <p:cNvSpPr>
            <a:spLocks noGrp="1"/>
          </p:cNvSpPr>
          <p:nvPr>
            <p:ph idx="1"/>
          </p:nvPr>
        </p:nvSpPr>
        <p:spPr/>
        <p:txBody>
          <a:bodyPr/>
          <a:lstStyle/>
          <a:p>
            <a:pPr marL="0" indent="0">
              <a:buNone/>
            </a:pPr>
            <a:r>
              <a:rPr lang="en-US" dirty="0"/>
              <a:t>Below are some examples of how the new</a:t>
            </a:r>
            <a:r>
              <a:rPr dirty="0"/>
              <a:t> methodology</a:t>
            </a:r>
            <a:r>
              <a:rPr lang="en-US" dirty="0"/>
              <a:t> will allocate shared costs based on the contests a jurisdiction has on ballot</a:t>
            </a:r>
            <a:r>
              <a:rPr dirty="0"/>
              <a:t>:</a:t>
            </a:r>
          </a:p>
          <a:p>
            <a:r>
              <a:rPr lang="en-US" dirty="0"/>
              <a:t>City of </a:t>
            </a:r>
            <a:r>
              <a:rPr dirty="0"/>
              <a:t>Manteca: </a:t>
            </a:r>
            <a:r>
              <a:rPr lang="en-US" dirty="0"/>
              <a:t>Mayoral contest and 2</a:t>
            </a:r>
            <a:r>
              <a:rPr dirty="0"/>
              <a:t> </a:t>
            </a:r>
            <a:r>
              <a:rPr lang="en-US" dirty="0"/>
              <a:t>City Council districts on ballot: all three will have direct costs, but only the Mayoral contest will have shared costs</a:t>
            </a:r>
          </a:p>
          <a:p>
            <a:r>
              <a:rPr dirty="0"/>
              <a:t>Stockton USD: 3 Trustee Areas</a:t>
            </a:r>
            <a:r>
              <a:rPr lang="en-US" dirty="0"/>
              <a:t> on ballot</a:t>
            </a:r>
            <a:r>
              <a:rPr dirty="0"/>
              <a:t>, each </a:t>
            </a:r>
            <a:r>
              <a:rPr lang="en-US" dirty="0"/>
              <a:t>going to </a:t>
            </a:r>
            <a:r>
              <a:rPr dirty="0"/>
              <a:t>non-overlapping</a:t>
            </a:r>
            <a:r>
              <a:rPr lang="en-US" dirty="0"/>
              <a:t> voting bases: all three have direct and shared costs </a:t>
            </a:r>
            <a:endParaRPr dirty="0"/>
          </a:p>
          <a:p>
            <a:r>
              <a:rPr lang="en-US" dirty="0"/>
              <a:t>San Joaquin </a:t>
            </a:r>
            <a:r>
              <a:rPr dirty="0"/>
              <a:t>Delta </a:t>
            </a:r>
            <a:r>
              <a:rPr lang="en-US" dirty="0"/>
              <a:t>Community </a:t>
            </a:r>
            <a:r>
              <a:rPr dirty="0"/>
              <a:t>College</a:t>
            </a:r>
            <a:r>
              <a:rPr lang="en-US" dirty="0"/>
              <a:t> District</a:t>
            </a:r>
            <a:r>
              <a:rPr dirty="0"/>
              <a:t>: 1 full-measure + 3 trustees — only</a:t>
            </a:r>
            <a:r>
              <a:rPr lang="en-US" dirty="0"/>
              <a:t> the</a:t>
            </a:r>
            <a:r>
              <a:rPr dirty="0"/>
              <a:t> measure </a:t>
            </a:r>
            <a:r>
              <a:rPr lang="en-US" dirty="0"/>
              <a:t>bears </a:t>
            </a:r>
            <a:r>
              <a:rPr dirty="0"/>
              <a:t>shared costs</a:t>
            </a:r>
            <a:r>
              <a:rPr lang="en-US" dirty="0"/>
              <a:t>, all 4 contests will carry their direct costs</a:t>
            </a:r>
          </a:p>
          <a:p>
            <a:r>
              <a:rPr lang="en-US" dirty="0"/>
              <a:t>Each example shows how the same shared-cost formula applies consistently to all jurisdictions</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7"/>
            <a:ext cx="7886700" cy="758824"/>
          </a:xfrm>
        </p:spPr>
        <p:txBody>
          <a:bodyPr/>
          <a:lstStyle/>
          <a:p>
            <a:r>
              <a:rPr lang="en-US" dirty="0"/>
              <a:t>What Costs are Included?</a:t>
            </a:r>
            <a:endParaRPr dirty="0"/>
          </a:p>
        </p:txBody>
      </p:sp>
      <p:sp>
        <p:nvSpPr>
          <p:cNvPr id="4" name="Text Placeholder 3">
            <a:extLst>
              <a:ext uri="{FF2B5EF4-FFF2-40B4-BE49-F238E27FC236}">
                <a16:creationId xmlns:a16="http://schemas.microsoft.com/office/drawing/2014/main" id="{0DD1837E-839C-AC67-E1FB-DBDA019FB1E9}"/>
              </a:ext>
            </a:extLst>
          </p:cNvPr>
          <p:cNvSpPr>
            <a:spLocks noGrp="1"/>
          </p:cNvSpPr>
          <p:nvPr>
            <p:ph type="body" idx="1"/>
          </p:nvPr>
        </p:nvSpPr>
        <p:spPr>
          <a:xfrm>
            <a:off x="629842" y="1454150"/>
            <a:ext cx="3484958" cy="361950"/>
          </a:xfrm>
        </p:spPr>
        <p:txBody>
          <a:bodyPr tIns="27432" bIns="27432">
            <a:noAutofit/>
          </a:bodyPr>
          <a:lstStyle/>
          <a:p>
            <a:pPr>
              <a:lnSpc>
                <a:spcPct val="50000"/>
              </a:lnSpc>
              <a:spcBef>
                <a:spcPts val="0"/>
              </a:spcBef>
            </a:pPr>
            <a:r>
              <a:rPr lang="en-US" sz="2200" u="sng" dirty="0"/>
              <a:t>Included</a:t>
            </a:r>
          </a:p>
        </p:txBody>
      </p:sp>
      <p:sp>
        <p:nvSpPr>
          <p:cNvPr id="3" name="Content Placeholder 2"/>
          <p:cNvSpPr>
            <a:spLocks noGrp="1"/>
          </p:cNvSpPr>
          <p:nvPr>
            <p:ph sz="half" idx="2"/>
          </p:nvPr>
        </p:nvSpPr>
        <p:spPr>
          <a:xfrm>
            <a:off x="629840" y="1790934"/>
            <a:ext cx="7884316" cy="1636254"/>
          </a:xfrm>
        </p:spPr>
        <p:txBody>
          <a:bodyPr>
            <a:normAutofit fontScale="77500" lnSpcReduction="20000"/>
          </a:bodyPr>
          <a:lstStyle/>
          <a:p>
            <a:pPr marL="0" indent="0">
              <a:buNone/>
            </a:pPr>
            <a:r>
              <a:rPr sz="2600" dirty="0"/>
              <a:t>We only include expenses directly attributable to the election:</a:t>
            </a:r>
          </a:p>
          <a:p>
            <a:r>
              <a:rPr sz="2600" dirty="0"/>
              <a:t>Included: ballots, CVIG, security, staffing, poll workers</a:t>
            </a:r>
            <a:endParaRPr lang="en-US" sz="2600" dirty="0"/>
          </a:p>
          <a:p>
            <a:pPr lvl="1">
              <a:lnSpc>
                <a:spcPct val="120000"/>
              </a:lnSpc>
            </a:pPr>
            <a:r>
              <a:rPr lang="en-US" sz="1900" dirty="0"/>
              <a:t>Permanent and temporary staff hours related to the election</a:t>
            </a:r>
          </a:p>
          <a:p>
            <a:pPr lvl="1"/>
            <a:r>
              <a:rPr lang="en-US" sz="1900" dirty="0"/>
              <a:t>All poll worker costs (i.e. stipends for working election day, training costs, materials)</a:t>
            </a:r>
          </a:p>
          <a:p>
            <a:pPr lvl="1"/>
            <a:r>
              <a:rPr lang="en-US" sz="1900" dirty="0"/>
              <a:t>Advertisements attributed to the election (i.e. notice of election, general registration and voter engagement advertisements) </a:t>
            </a:r>
            <a:endParaRPr sz="1900" dirty="0"/>
          </a:p>
        </p:txBody>
      </p:sp>
      <p:sp>
        <p:nvSpPr>
          <p:cNvPr id="5" name="Text Placeholder 4">
            <a:extLst>
              <a:ext uri="{FF2B5EF4-FFF2-40B4-BE49-F238E27FC236}">
                <a16:creationId xmlns:a16="http://schemas.microsoft.com/office/drawing/2014/main" id="{4BBB167F-5AE4-38F4-CBF1-C06FCB7A05EA}"/>
              </a:ext>
            </a:extLst>
          </p:cNvPr>
          <p:cNvSpPr>
            <a:spLocks noGrp="1"/>
          </p:cNvSpPr>
          <p:nvPr>
            <p:ph type="body" sz="quarter" idx="3"/>
          </p:nvPr>
        </p:nvSpPr>
        <p:spPr>
          <a:xfrm>
            <a:off x="629841" y="3427188"/>
            <a:ext cx="3887391" cy="361951"/>
          </a:xfrm>
        </p:spPr>
        <p:txBody>
          <a:bodyPr>
            <a:normAutofit fontScale="85000" lnSpcReduction="20000"/>
          </a:bodyPr>
          <a:lstStyle/>
          <a:p>
            <a:r>
              <a:rPr lang="en-US" sz="2600" u="sng" dirty="0"/>
              <a:t>Excluded</a:t>
            </a:r>
            <a:endParaRPr lang="en-US" sz="2000" u="sng" dirty="0"/>
          </a:p>
        </p:txBody>
      </p:sp>
      <p:sp>
        <p:nvSpPr>
          <p:cNvPr id="6" name="Content Placeholder 5">
            <a:extLst>
              <a:ext uri="{FF2B5EF4-FFF2-40B4-BE49-F238E27FC236}">
                <a16:creationId xmlns:a16="http://schemas.microsoft.com/office/drawing/2014/main" id="{DA2A7610-E2F7-F974-1D08-AE8160B5EFCF}"/>
              </a:ext>
            </a:extLst>
          </p:cNvPr>
          <p:cNvSpPr>
            <a:spLocks noGrp="1"/>
          </p:cNvSpPr>
          <p:nvPr>
            <p:ph sz="quarter" idx="4"/>
          </p:nvPr>
        </p:nvSpPr>
        <p:spPr>
          <a:xfrm>
            <a:off x="629842" y="3789140"/>
            <a:ext cx="7886699" cy="1611088"/>
          </a:xfrm>
        </p:spPr>
        <p:txBody>
          <a:bodyPr>
            <a:normAutofit fontScale="77500" lnSpcReduction="20000"/>
          </a:bodyPr>
          <a:lstStyle/>
          <a:p>
            <a:r>
              <a:rPr lang="en-US" sz="2600" dirty="0"/>
              <a:t>Grant-reimbursed expenses</a:t>
            </a:r>
          </a:p>
          <a:p>
            <a:r>
              <a:rPr lang="en-US" sz="2600" dirty="0"/>
              <a:t>Operational/Admin costs</a:t>
            </a:r>
          </a:p>
          <a:p>
            <a:r>
              <a:rPr lang="en-US" sz="2600" dirty="0"/>
              <a:t>Office upgrades</a:t>
            </a:r>
          </a:p>
          <a:p>
            <a:r>
              <a:rPr lang="en-US" sz="2600" dirty="0"/>
              <a:t>Advertisements not related to the election</a:t>
            </a:r>
          </a:p>
          <a:p>
            <a:r>
              <a:rPr lang="en-US" sz="2600" dirty="0"/>
              <a:t>Non-election related labor</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County </a:t>
            </a:r>
            <a:r>
              <a:rPr dirty="0"/>
              <a:t>Voter </a:t>
            </a:r>
            <a:r>
              <a:rPr lang="en-US" dirty="0"/>
              <a:t>Information </a:t>
            </a:r>
            <a:r>
              <a:rPr dirty="0"/>
              <a:t>Guide (CVIG) Billing</a:t>
            </a:r>
          </a:p>
        </p:txBody>
      </p:sp>
      <p:sp>
        <p:nvSpPr>
          <p:cNvPr id="3" name="Content Placeholder 2"/>
          <p:cNvSpPr>
            <a:spLocks noGrp="1"/>
          </p:cNvSpPr>
          <p:nvPr>
            <p:ph idx="1"/>
          </p:nvPr>
        </p:nvSpPr>
        <p:spPr/>
        <p:txBody>
          <a:bodyPr>
            <a:noAutofit/>
          </a:bodyPr>
          <a:lstStyle/>
          <a:p>
            <a:pPr marL="0" indent="0">
              <a:buNone/>
            </a:pPr>
            <a:r>
              <a:rPr lang="en-US" sz="2000" dirty="0"/>
              <a:t>The County Voter Information Guide (CVIG) is one of the largest election expenses. The adopted process ensures it is handled with precision and accuracy.</a:t>
            </a:r>
          </a:p>
          <a:p>
            <a:pPr marL="0" indent="0">
              <a:buNone/>
            </a:pPr>
            <a:r>
              <a:rPr sz="2000" dirty="0"/>
              <a:t>Costs are broken into categories:</a:t>
            </a:r>
          </a:p>
          <a:p>
            <a:r>
              <a:rPr sz="2000" dirty="0"/>
              <a:t>Candidate Statements</a:t>
            </a:r>
          </a:p>
          <a:p>
            <a:r>
              <a:rPr sz="2000" dirty="0"/>
              <a:t>Measure Pages</a:t>
            </a:r>
          </a:p>
          <a:p>
            <a:r>
              <a:rPr sz="2000" dirty="0"/>
              <a:t>Standard Contests (</a:t>
            </a:r>
            <a:r>
              <a:rPr lang="en-US" sz="2000" dirty="0"/>
              <a:t>including</a:t>
            </a:r>
            <a:r>
              <a:rPr sz="2000" dirty="0"/>
              <a:t> costs like composition, filler pages)</a:t>
            </a:r>
          </a:p>
          <a:p>
            <a:r>
              <a:rPr sz="2000" dirty="0"/>
              <a:t>Translation and mailing</a:t>
            </a:r>
            <a:endParaRPr lang="en-US" sz="2000" dirty="0"/>
          </a:p>
          <a:p>
            <a:endParaRPr lang="en-US" sz="2000" dirty="0"/>
          </a:p>
          <a:p>
            <a:pPr marL="0" indent="0">
              <a:buNone/>
            </a:pPr>
            <a:r>
              <a:rPr lang="en-US" sz="2000" dirty="0"/>
              <a:t>These are direct costs that can be either attributed to a specific contest, or to a candidate’s statement of qualifications. The ROV’s print vendor breaks down costs by contest, which is then verified for accuracy by ROV fiscal staff. </a:t>
            </a:r>
            <a:endParaRPr sz="2000" dirty="0"/>
          </a:p>
        </p:txBody>
      </p:sp>
    </p:spTree>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13553</TotalTime>
  <Words>1494</Words>
  <Application>Microsoft Office PowerPoint</Application>
  <PresentationFormat>On-screen Show (4:3)</PresentationFormat>
  <Paragraphs>95</Paragraphs>
  <Slides>15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Calibri Light</vt:lpstr>
      <vt:lpstr>1_Office Theme</vt:lpstr>
      <vt:lpstr>2_Office Theme</vt:lpstr>
      <vt:lpstr>Election Billing Methodology: Overview</vt:lpstr>
      <vt:lpstr>Background</vt:lpstr>
      <vt:lpstr>What is the Purpose of Election Billing?</vt:lpstr>
      <vt:lpstr>Election Billing Process Overview</vt:lpstr>
      <vt:lpstr>Direct vs. Shared Costs</vt:lpstr>
      <vt:lpstr>How the Costs are Distributed</vt:lpstr>
      <vt:lpstr>Allocation Examples</vt:lpstr>
      <vt:lpstr>What Costs are Included?</vt:lpstr>
      <vt:lpstr>County Voter Information Guide (CVIG) Billing</vt:lpstr>
      <vt:lpstr>Candidate Statements: Deposits and Credits</vt:lpstr>
      <vt:lpstr>Measure Pages and Outlier Costs</vt:lpstr>
      <vt:lpstr>Cost Per Registered Voter Information</vt:lpstr>
      <vt:lpstr>Going Forward</vt:lpstr>
      <vt:lpstr>Recap</vt:lpstr>
      <vt:lpstr>Thank You</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Election Billing Methodology: Overview</dc:title>
  <dc:subject/>
  <dc:creator>Trevor Parry [ROV]</dc:creator>
  <cp:keywords/>
  <dc:description>generated using python-pptx</dc:description>
  <cp:lastModifiedBy>Trevor Parry [ROV]</cp:lastModifiedBy>
  <cp:revision>14</cp:revision>
  <cp:lastPrinted>2025-12-15T18:49:38Z</cp:lastPrinted>
  <dcterms:created xsi:type="dcterms:W3CDTF">2013-01-27T09:14:16Z</dcterms:created>
  <dcterms:modified xsi:type="dcterms:W3CDTF">2026-01-07T17:08:20Z</dcterms:modified>
  <cp:category/>
</cp:coreProperties>
</file>