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130" d="100"/>
          <a:sy n="130" d="100"/>
        </p:scale>
        <p:origin x="760" y="8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AB09050-5410-421E-BB41-0ADB9C2FF4A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B845C66-6192-4D24-A0CD-76FDD79B9B77}">
      <dgm:prSet/>
      <dgm:spPr/>
      <dgm:t>
        <a:bodyPr/>
        <a:lstStyle/>
        <a:p>
          <a:r>
            <a:rPr lang="en-US"/>
            <a:t>After each training there will be a test, once the test is passed a certificate will be issued. Most courses will allow you to download a PDF for reference throughout the course. </a:t>
          </a:r>
        </a:p>
      </dgm:t>
    </dgm:pt>
    <dgm:pt modelId="{41F81475-6DE2-4265-A61D-611DD6950CE8}" type="parTrans" cxnId="{81A59CA6-AC73-4FB8-AA94-6B252BBCB09F}">
      <dgm:prSet/>
      <dgm:spPr/>
      <dgm:t>
        <a:bodyPr/>
        <a:lstStyle/>
        <a:p>
          <a:endParaRPr lang="en-US"/>
        </a:p>
      </dgm:t>
    </dgm:pt>
    <dgm:pt modelId="{C9417A37-8766-4C33-845D-CC1E34779C10}" type="sibTrans" cxnId="{81A59CA6-AC73-4FB8-AA94-6B252BBCB09F}">
      <dgm:prSet/>
      <dgm:spPr/>
      <dgm:t>
        <a:bodyPr/>
        <a:lstStyle/>
        <a:p>
          <a:endParaRPr lang="en-US"/>
        </a:p>
      </dgm:t>
    </dgm:pt>
    <dgm:pt modelId="{4C28E494-BDD2-40CB-9779-7FE96F12D5CB}">
      <dgm:prSet/>
      <dgm:spPr/>
      <dgm:t>
        <a:bodyPr/>
        <a:lstStyle/>
        <a:p>
          <a:r>
            <a:rPr lang="en-US"/>
            <a:t>These certificates, along the with a signed and completed ICS Training Acknowledgement Form need to be emailed as one-email with all included attachments to sjcengage@sjgov.org. </a:t>
          </a:r>
        </a:p>
      </dgm:t>
    </dgm:pt>
    <dgm:pt modelId="{DBEF1789-606E-4EE8-92A6-ED7BF558A417}" type="parTrans" cxnId="{C81E4A19-45CC-4526-B373-7C881C75CBE9}">
      <dgm:prSet/>
      <dgm:spPr/>
      <dgm:t>
        <a:bodyPr/>
        <a:lstStyle/>
        <a:p>
          <a:endParaRPr lang="en-US"/>
        </a:p>
      </dgm:t>
    </dgm:pt>
    <dgm:pt modelId="{CE660FAA-C13D-46F9-BEDA-76BD98F4436A}" type="sibTrans" cxnId="{C81E4A19-45CC-4526-B373-7C881C75CBE9}">
      <dgm:prSet/>
      <dgm:spPr/>
      <dgm:t>
        <a:bodyPr/>
        <a:lstStyle/>
        <a:p>
          <a:endParaRPr lang="en-US"/>
        </a:p>
      </dgm:t>
    </dgm:pt>
    <dgm:pt modelId="{927F731F-6A18-499A-BA24-5B4CA14AF2C8}" type="pres">
      <dgm:prSet presAssocID="{2AB09050-5410-421E-BB41-0ADB9C2FF4A4}" presName="root" presStyleCnt="0">
        <dgm:presLayoutVars>
          <dgm:dir/>
          <dgm:resizeHandles val="exact"/>
        </dgm:presLayoutVars>
      </dgm:prSet>
      <dgm:spPr/>
    </dgm:pt>
    <dgm:pt modelId="{9E3F8FC2-9337-4BCF-9628-4D334E14885C}" type="pres">
      <dgm:prSet presAssocID="{1B845C66-6192-4D24-A0CD-76FDD79B9B77}" presName="compNode" presStyleCnt="0"/>
      <dgm:spPr/>
    </dgm:pt>
    <dgm:pt modelId="{DDAE3CA7-DE15-445B-B0F2-4FC56EEA24B3}" type="pres">
      <dgm:prSet presAssocID="{1B845C66-6192-4D24-A0CD-76FDD79B9B77}" presName="bgRect" presStyleLbl="bgShp" presStyleIdx="0" presStyleCnt="2"/>
      <dgm:spPr/>
    </dgm:pt>
    <dgm:pt modelId="{54C51560-4B0D-4147-9CCD-2B3D470C6A13}" type="pres">
      <dgm:prSet presAssocID="{1B845C66-6192-4D24-A0CD-76FDD79B9B7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load"/>
        </a:ext>
      </dgm:extLst>
    </dgm:pt>
    <dgm:pt modelId="{08D4BA6F-6AE4-438E-A545-8D6DAFAB7249}" type="pres">
      <dgm:prSet presAssocID="{1B845C66-6192-4D24-A0CD-76FDD79B9B77}" presName="spaceRect" presStyleCnt="0"/>
      <dgm:spPr/>
    </dgm:pt>
    <dgm:pt modelId="{AE822694-63C0-4843-8BCA-95949FB465BB}" type="pres">
      <dgm:prSet presAssocID="{1B845C66-6192-4D24-A0CD-76FDD79B9B77}" presName="parTx" presStyleLbl="revTx" presStyleIdx="0" presStyleCnt="2">
        <dgm:presLayoutVars>
          <dgm:chMax val="0"/>
          <dgm:chPref val="0"/>
        </dgm:presLayoutVars>
      </dgm:prSet>
      <dgm:spPr/>
    </dgm:pt>
    <dgm:pt modelId="{CBBA03FB-35CA-4140-AB7A-ECDF9278E47F}" type="pres">
      <dgm:prSet presAssocID="{C9417A37-8766-4C33-845D-CC1E34779C10}" presName="sibTrans" presStyleCnt="0"/>
      <dgm:spPr/>
    </dgm:pt>
    <dgm:pt modelId="{C4EB6B1D-AABA-4655-84FC-A5FF08899A53}" type="pres">
      <dgm:prSet presAssocID="{4C28E494-BDD2-40CB-9779-7FE96F12D5CB}" presName="compNode" presStyleCnt="0"/>
      <dgm:spPr/>
    </dgm:pt>
    <dgm:pt modelId="{779025B7-F5A3-4BB4-85AC-C07707C18645}" type="pres">
      <dgm:prSet presAssocID="{4C28E494-BDD2-40CB-9779-7FE96F12D5CB}" presName="bgRect" presStyleLbl="bgShp" presStyleIdx="1" presStyleCnt="2"/>
      <dgm:spPr/>
    </dgm:pt>
    <dgm:pt modelId="{308C695C-4924-4689-ACB4-9F4973B4F0DD}" type="pres">
      <dgm:prSet presAssocID="{4C28E494-BDD2-40CB-9779-7FE96F12D5C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E6B1AAF3-70C3-488A-BEC7-5A32E6D2EA9F}" type="pres">
      <dgm:prSet presAssocID="{4C28E494-BDD2-40CB-9779-7FE96F12D5CB}" presName="spaceRect" presStyleCnt="0"/>
      <dgm:spPr/>
    </dgm:pt>
    <dgm:pt modelId="{003D712C-978C-4EF1-A116-5F69A5007732}" type="pres">
      <dgm:prSet presAssocID="{4C28E494-BDD2-40CB-9779-7FE96F12D5CB}" presName="parTx" presStyleLbl="revTx" presStyleIdx="1" presStyleCnt="2">
        <dgm:presLayoutVars>
          <dgm:chMax val="0"/>
          <dgm:chPref val="0"/>
        </dgm:presLayoutVars>
      </dgm:prSet>
      <dgm:spPr/>
    </dgm:pt>
  </dgm:ptLst>
  <dgm:cxnLst>
    <dgm:cxn modelId="{C81E4A19-45CC-4526-B373-7C881C75CBE9}" srcId="{2AB09050-5410-421E-BB41-0ADB9C2FF4A4}" destId="{4C28E494-BDD2-40CB-9779-7FE96F12D5CB}" srcOrd="1" destOrd="0" parTransId="{DBEF1789-606E-4EE8-92A6-ED7BF558A417}" sibTransId="{CE660FAA-C13D-46F9-BEDA-76BD98F4436A}"/>
    <dgm:cxn modelId="{B01E269F-0BEB-4829-BADF-DB10F221BF65}" type="presOf" srcId="{4C28E494-BDD2-40CB-9779-7FE96F12D5CB}" destId="{003D712C-978C-4EF1-A116-5F69A5007732}" srcOrd="0" destOrd="0" presId="urn:microsoft.com/office/officeart/2018/2/layout/IconVerticalSolidList"/>
    <dgm:cxn modelId="{A38433A1-3BFD-426C-A17A-A6153DB1DF73}" type="presOf" srcId="{2AB09050-5410-421E-BB41-0ADB9C2FF4A4}" destId="{927F731F-6A18-499A-BA24-5B4CA14AF2C8}" srcOrd="0" destOrd="0" presId="urn:microsoft.com/office/officeart/2018/2/layout/IconVerticalSolidList"/>
    <dgm:cxn modelId="{81A59CA6-AC73-4FB8-AA94-6B252BBCB09F}" srcId="{2AB09050-5410-421E-BB41-0ADB9C2FF4A4}" destId="{1B845C66-6192-4D24-A0CD-76FDD79B9B77}" srcOrd="0" destOrd="0" parTransId="{41F81475-6DE2-4265-A61D-611DD6950CE8}" sibTransId="{C9417A37-8766-4C33-845D-CC1E34779C10}"/>
    <dgm:cxn modelId="{C18EB0CE-42FC-42BA-A722-EE380EA98C20}" type="presOf" srcId="{1B845C66-6192-4D24-A0CD-76FDD79B9B77}" destId="{AE822694-63C0-4843-8BCA-95949FB465BB}" srcOrd="0" destOrd="0" presId="urn:microsoft.com/office/officeart/2018/2/layout/IconVerticalSolidList"/>
    <dgm:cxn modelId="{9CF63A06-B632-4B0D-9132-F60ACE2D2CC2}" type="presParOf" srcId="{927F731F-6A18-499A-BA24-5B4CA14AF2C8}" destId="{9E3F8FC2-9337-4BCF-9628-4D334E14885C}" srcOrd="0" destOrd="0" presId="urn:microsoft.com/office/officeart/2018/2/layout/IconVerticalSolidList"/>
    <dgm:cxn modelId="{1970A89B-FCC6-4295-8F3E-8AF76BAFDA44}" type="presParOf" srcId="{9E3F8FC2-9337-4BCF-9628-4D334E14885C}" destId="{DDAE3CA7-DE15-445B-B0F2-4FC56EEA24B3}" srcOrd="0" destOrd="0" presId="urn:microsoft.com/office/officeart/2018/2/layout/IconVerticalSolidList"/>
    <dgm:cxn modelId="{2E2CA9A9-E3A6-44F7-81D6-8C638BB157D2}" type="presParOf" srcId="{9E3F8FC2-9337-4BCF-9628-4D334E14885C}" destId="{54C51560-4B0D-4147-9CCD-2B3D470C6A13}" srcOrd="1" destOrd="0" presId="urn:microsoft.com/office/officeart/2018/2/layout/IconVerticalSolidList"/>
    <dgm:cxn modelId="{43C7C7CD-168D-487A-932B-2932A396BE7A}" type="presParOf" srcId="{9E3F8FC2-9337-4BCF-9628-4D334E14885C}" destId="{08D4BA6F-6AE4-438E-A545-8D6DAFAB7249}" srcOrd="2" destOrd="0" presId="urn:microsoft.com/office/officeart/2018/2/layout/IconVerticalSolidList"/>
    <dgm:cxn modelId="{406345F9-01E9-4024-A7D4-8EAA56283370}" type="presParOf" srcId="{9E3F8FC2-9337-4BCF-9628-4D334E14885C}" destId="{AE822694-63C0-4843-8BCA-95949FB465BB}" srcOrd="3" destOrd="0" presId="urn:microsoft.com/office/officeart/2018/2/layout/IconVerticalSolidList"/>
    <dgm:cxn modelId="{47C5CC95-A6A8-4529-A521-18C968C51FF6}" type="presParOf" srcId="{927F731F-6A18-499A-BA24-5B4CA14AF2C8}" destId="{CBBA03FB-35CA-4140-AB7A-ECDF9278E47F}" srcOrd="1" destOrd="0" presId="urn:microsoft.com/office/officeart/2018/2/layout/IconVerticalSolidList"/>
    <dgm:cxn modelId="{094042A1-82DE-408D-870A-296D7F6AED5E}" type="presParOf" srcId="{927F731F-6A18-499A-BA24-5B4CA14AF2C8}" destId="{C4EB6B1D-AABA-4655-84FC-A5FF08899A53}" srcOrd="2" destOrd="0" presId="urn:microsoft.com/office/officeart/2018/2/layout/IconVerticalSolidList"/>
    <dgm:cxn modelId="{03E7F1BC-241F-4289-8173-A40B4B5FC206}" type="presParOf" srcId="{C4EB6B1D-AABA-4655-84FC-A5FF08899A53}" destId="{779025B7-F5A3-4BB4-85AC-C07707C18645}" srcOrd="0" destOrd="0" presId="urn:microsoft.com/office/officeart/2018/2/layout/IconVerticalSolidList"/>
    <dgm:cxn modelId="{6C975E2E-8E10-4DDF-A0EE-2F68931C7520}" type="presParOf" srcId="{C4EB6B1D-AABA-4655-84FC-A5FF08899A53}" destId="{308C695C-4924-4689-ACB4-9F4973B4F0DD}" srcOrd="1" destOrd="0" presId="urn:microsoft.com/office/officeart/2018/2/layout/IconVerticalSolidList"/>
    <dgm:cxn modelId="{D6056734-E878-4BD5-9E56-C2D5C7B73FB1}" type="presParOf" srcId="{C4EB6B1D-AABA-4655-84FC-A5FF08899A53}" destId="{E6B1AAF3-70C3-488A-BEC7-5A32E6D2EA9F}" srcOrd="2" destOrd="0" presId="urn:microsoft.com/office/officeart/2018/2/layout/IconVerticalSolidList"/>
    <dgm:cxn modelId="{A02342A3-3A77-4A8F-9F81-E2EC7EF86FD2}" type="presParOf" srcId="{C4EB6B1D-AABA-4655-84FC-A5FF08899A53}" destId="{003D712C-978C-4EF1-A116-5F69A50077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E3CA7-DE15-445B-B0F2-4FC56EEA24B3}">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51560-4B0D-4147-9CCD-2B3D470C6A13}">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822694-63C0-4843-8BCA-95949FB465BB}">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a:t>After each training there will be a test, once the test is passed a certificate will be issued. Most courses will allow you to download a PDF for reference throughout the course. </a:t>
          </a:r>
        </a:p>
      </dsp:txBody>
      <dsp:txXfrm>
        <a:off x="1507738" y="707092"/>
        <a:ext cx="9007861" cy="1305401"/>
      </dsp:txXfrm>
    </dsp:sp>
    <dsp:sp modelId="{779025B7-F5A3-4BB4-85AC-C07707C18645}">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C695C-4924-4689-ACB4-9F4973B4F0DD}">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3D712C-978C-4EF1-A116-5F69A5007732}">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a:t>These certificates, along the with a signed and completed ICS Training Acknowledgement Form need to be emailed as one-email with all included attachments to sjcengage@sjgov.org. </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6BB9B2-55A3-45AC-90EF-59D87A5E7369}"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40507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BB9B2-55A3-45AC-90EF-59D87A5E7369}"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343370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BB9B2-55A3-45AC-90EF-59D87A5E7369}"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100918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BB9B2-55A3-45AC-90EF-59D87A5E7369}"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215114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BB9B2-55A3-45AC-90EF-59D87A5E7369}"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33676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6BB9B2-55A3-45AC-90EF-59D87A5E7369}"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77216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6BB9B2-55A3-45AC-90EF-59D87A5E7369}"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403826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6BB9B2-55A3-45AC-90EF-59D87A5E7369}"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333290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BB9B2-55A3-45AC-90EF-59D87A5E7369}"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278211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BB9B2-55A3-45AC-90EF-59D87A5E7369}"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248919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BB9B2-55A3-45AC-90EF-59D87A5E7369}"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EBD32-6E5A-4164-A0C2-42CEC6DA8BD1}" type="slidenum">
              <a:rPr lang="en-US" smtClean="0"/>
              <a:t>‹#›</a:t>
            </a:fld>
            <a:endParaRPr lang="en-US"/>
          </a:p>
        </p:txBody>
      </p:sp>
    </p:spTree>
    <p:extLst>
      <p:ext uri="{BB962C8B-B14F-4D97-AF65-F5344CB8AC3E}">
        <p14:creationId xmlns:p14="http://schemas.microsoft.com/office/powerpoint/2010/main" val="335916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BB9B2-55A3-45AC-90EF-59D87A5E7369}" type="datetimeFigureOut">
              <a:rPr lang="en-US" smtClean="0"/>
              <a:t>6/12/2023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EBD32-6E5A-4164-A0C2-42CEC6DA8BD1}" type="slidenum">
              <a:rPr lang="en-US" smtClean="0"/>
              <a:t>‹#›</a:t>
            </a:fld>
            <a:endParaRPr lang="en-US"/>
          </a:p>
        </p:txBody>
      </p:sp>
    </p:spTree>
    <p:extLst>
      <p:ext uri="{BB962C8B-B14F-4D97-AF65-F5344CB8AC3E}">
        <p14:creationId xmlns:p14="http://schemas.microsoft.com/office/powerpoint/2010/main" val="3205778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dp.dhs.gov/femasid/#faq"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raining.fema.gov/i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sti-ca.csod.c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882" y="3577456"/>
            <a:ext cx="10909640" cy="1687814"/>
          </a:xfrm>
        </p:spPr>
        <p:txBody>
          <a:bodyPr anchor="b">
            <a:normAutofit/>
          </a:bodyPr>
          <a:lstStyle/>
          <a:p>
            <a:r>
              <a:rPr lang="en-US" sz="6600">
                <a:latin typeface="Arial" panose="020B0604020202020204" pitchFamily="34" charset="0"/>
                <a:cs typeface="Arial" panose="020B0604020202020204" pitchFamily="34" charset="0"/>
              </a:rPr>
              <a:t>Incident Command Trainings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908" y="859892"/>
            <a:ext cx="6439588" cy="2205560"/>
          </a:xfrm>
          <a:prstGeom prst="rect">
            <a:avLst/>
          </a:prstGeom>
        </p:spPr>
      </p:pic>
      <p:sp>
        <p:nvSpPr>
          <p:cNvPr id="1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E71B16-1D4E-F5A5-700E-9AFF2C49F3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3027" y="5889058"/>
            <a:ext cx="1793554" cy="612798"/>
          </a:xfrm>
          <a:prstGeom prst="rect">
            <a:avLst/>
          </a:prstGeom>
        </p:spPr>
      </p:pic>
    </p:spTree>
    <p:extLst>
      <p:ext uri="{BB962C8B-B14F-4D97-AF65-F5344CB8AC3E}">
        <p14:creationId xmlns:p14="http://schemas.microsoft.com/office/powerpoint/2010/main" val="171151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a:latin typeface="Arial" panose="020B0604020202020204" pitchFamily="34" charset="0"/>
                <a:cs typeface="Arial" panose="020B0604020202020204" pitchFamily="34" charset="0"/>
              </a:rPr>
              <a:t>It is suggested that the courses are taken in this order, these trainings are meant to build on each other.</a:t>
            </a:r>
          </a:p>
          <a:p>
            <a:pPr marL="0" indent="0">
              <a:buNone/>
            </a:pPr>
            <a:endParaRPr lang="en-US" sz="2200">
              <a:latin typeface="Arial" panose="020B0604020202020204" pitchFamily="34" charset="0"/>
              <a:cs typeface="Arial" panose="020B0604020202020204" pitchFamily="34" charset="0"/>
            </a:endParaRPr>
          </a:p>
          <a:p>
            <a:pPr lvl="1"/>
            <a:r>
              <a:rPr lang="en-US" sz="2200">
                <a:latin typeface="Arial" panose="020B0604020202020204" pitchFamily="34" charset="0"/>
                <a:cs typeface="Arial" panose="020B0604020202020204" pitchFamily="34" charset="0"/>
              </a:rPr>
              <a:t>IS-100 – Introduction to Incident Command System </a:t>
            </a:r>
          </a:p>
          <a:p>
            <a:pPr lvl="1"/>
            <a:r>
              <a:rPr lang="en-US" sz="2200">
                <a:latin typeface="Arial" panose="020B0604020202020204" pitchFamily="34" charset="0"/>
                <a:cs typeface="Arial" panose="020B0604020202020204" pitchFamily="34" charset="0"/>
              </a:rPr>
              <a:t>IS-700 – National Incident Management System (NIMS) </a:t>
            </a:r>
          </a:p>
          <a:p>
            <a:pPr lvl="1"/>
            <a:r>
              <a:rPr lang="en-US" sz="2200">
                <a:latin typeface="Arial" panose="020B0604020202020204" pitchFamily="34" charset="0"/>
                <a:cs typeface="Arial" panose="020B0604020202020204" pitchFamily="34" charset="0"/>
              </a:rPr>
              <a:t>IS-200 – Basic Incident Command System for Initial Response </a:t>
            </a:r>
          </a:p>
          <a:p>
            <a:pPr lvl="1"/>
            <a:r>
              <a:rPr lang="en-US" sz="2200">
                <a:latin typeface="Arial" panose="020B0604020202020204" pitchFamily="34" charset="0"/>
                <a:cs typeface="Arial" panose="020B0604020202020204" pitchFamily="34" charset="0"/>
              </a:rPr>
              <a:t>IS-800 – National Response Framework, An Introduction </a:t>
            </a:r>
          </a:p>
          <a:p>
            <a:pPr lvl="1"/>
            <a:r>
              <a:rPr lang="en-US" sz="2200">
                <a:latin typeface="Arial" panose="020B0604020202020204" pitchFamily="34" charset="0"/>
                <a:cs typeface="Arial" panose="020B0604020202020204" pitchFamily="34" charset="0"/>
              </a:rPr>
              <a:t>G-606 – Standard Emergency Management System </a:t>
            </a:r>
            <a:endParaRPr lang="en-US" sz="2200"/>
          </a:p>
        </p:txBody>
      </p:sp>
      <p:pic>
        <p:nvPicPr>
          <p:cNvPr id="2" name="Picture 1">
            <a:extLst>
              <a:ext uri="{FF2B5EF4-FFF2-40B4-BE49-F238E27FC236}">
                <a16:creationId xmlns:a16="http://schemas.microsoft.com/office/drawing/2014/main" id="{5AF25C92-F3E1-846D-D4F7-7F90F3EB60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3027" y="5889058"/>
            <a:ext cx="1793554" cy="612798"/>
          </a:xfrm>
          <a:prstGeom prst="rect">
            <a:avLst/>
          </a:prstGeom>
        </p:spPr>
      </p:pic>
    </p:spTree>
    <p:extLst>
      <p:ext uri="{BB962C8B-B14F-4D97-AF65-F5344CB8AC3E}">
        <p14:creationId xmlns:p14="http://schemas.microsoft.com/office/powerpoint/2010/main" val="228616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pPr marL="0" indent="0">
              <a:buNone/>
            </a:pPr>
            <a:r>
              <a:rPr lang="en-US" sz="2000" dirty="0">
                <a:latin typeface="Arial" panose="020B0604020202020204" pitchFamily="34" charset="0"/>
                <a:cs typeface="Arial" panose="020B0604020202020204" pitchFamily="34" charset="0"/>
              </a:rPr>
              <a:t>A FEMA SID is required to register and participate in any training provided by FEMA. The FEMA SID will serve as your unique identifier and be used to maintain the record of FEMA training you attended.</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If you do not yet have a SID, register here </a:t>
            </a:r>
            <a:r>
              <a:rPr lang="en-US" sz="2000" u="sng" dirty="0">
                <a:latin typeface="Arial" panose="020B0604020202020204" pitchFamily="34" charset="0"/>
                <a:cs typeface="Arial" panose="020B0604020202020204" pitchFamily="34" charset="0"/>
                <a:hlinkClick r:id="rId2"/>
              </a:rPr>
              <a:t>https://cdp.dhs.gov/femasid/#faq</a:t>
            </a:r>
            <a:r>
              <a:rPr lang="en-US" sz="2000"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p>
        </p:txBody>
      </p:sp>
      <p:pic>
        <p:nvPicPr>
          <p:cNvPr id="4" name="Picture 3" descr="Screen shot of FEMA Student Identification System Website"/>
          <p:cNvPicPr/>
          <p:nvPr/>
        </p:nvPicPr>
        <p:blipFill rotWithShape="1">
          <a:blip r:embed="rId3"/>
          <a:srcRect l="14939" r="2487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descr="A close-up of a logo&#10;&#10;Description automatically generated with low confidence">
            <a:extLst>
              <a:ext uri="{FF2B5EF4-FFF2-40B4-BE49-F238E27FC236}">
                <a16:creationId xmlns:a16="http://schemas.microsoft.com/office/drawing/2014/main" id="{EBEB9C14-9A0B-6C3F-9D3D-6A6BC3615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 y="517253"/>
            <a:ext cx="1793554" cy="612798"/>
          </a:xfrm>
          <a:prstGeom prst="rect">
            <a:avLst/>
          </a:prstGeom>
        </p:spPr>
      </p:pic>
      <p:sp>
        <p:nvSpPr>
          <p:cNvPr id="7" name="Arrow: Down 6">
            <a:extLst>
              <a:ext uri="{FF2B5EF4-FFF2-40B4-BE49-F238E27FC236}">
                <a16:creationId xmlns:a16="http://schemas.microsoft.com/office/drawing/2014/main" id="{5BEF589E-A9D5-31C0-57C4-8613A352CACC}"/>
              </a:ext>
            </a:extLst>
          </p:cNvPr>
          <p:cNvSpPr/>
          <p:nvPr/>
        </p:nvSpPr>
        <p:spPr>
          <a:xfrm rot="10800000">
            <a:off x="10703857" y="3429000"/>
            <a:ext cx="454755" cy="60145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4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718054"/>
            <a:ext cx="3438906" cy="3207258"/>
          </a:xfrm>
        </p:spPr>
        <p:txBody>
          <a:bodyPr anchor="t">
            <a:normAutofit/>
          </a:bodyPr>
          <a:lstStyle/>
          <a:p>
            <a:r>
              <a:rPr lang="en-US" sz="1700">
                <a:latin typeface="Arial" panose="020B0604020202020204" pitchFamily="34" charset="0"/>
                <a:cs typeface="Arial" panose="020B0604020202020204" pitchFamily="34" charset="0"/>
              </a:rPr>
              <a:t>The best link for the FEMA trainings (IS-100, 200, 700, 800) is</a:t>
            </a:r>
          </a:p>
          <a:p>
            <a:pPr marL="0" indent="0">
              <a:buNone/>
            </a:pPr>
            <a:r>
              <a:rPr lang="en-US" sz="1700">
                <a:hlinkClick r:id="rId2"/>
              </a:rPr>
              <a:t>https://training.fema.gov/is/</a:t>
            </a:r>
            <a:endParaRPr lang="en-US" sz="1700"/>
          </a:p>
          <a:p>
            <a:r>
              <a:rPr lang="en-US" sz="1700">
                <a:latin typeface="Arial" panose="020B0604020202020204" pitchFamily="34" charset="0"/>
                <a:cs typeface="Arial" panose="020B0604020202020204" pitchFamily="34" charset="0"/>
              </a:rPr>
              <a:t>If you choose the IS course list it will list all the classes available, you can then  search for your trainings</a:t>
            </a:r>
          </a:p>
        </p:txBody>
      </p:sp>
      <p:pic>
        <p:nvPicPr>
          <p:cNvPr id="10" name="Picture 9"/>
          <p:cNvPicPr/>
          <p:nvPr/>
        </p:nvPicPr>
        <p:blipFill rotWithShape="1">
          <a:blip r:embed="rId3"/>
          <a:srcRect t="6131" r="5129"/>
          <a:stretch/>
        </p:blipFill>
        <p:spPr bwMode="auto">
          <a:xfrm>
            <a:off x="4901184" y="1424622"/>
            <a:ext cx="6922008" cy="4109340"/>
          </a:xfrm>
          <a:prstGeom prst="rect">
            <a:avLst/>
          </a:prstGeom>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8AECC233-16E0-25DF-3C9F-F4E4F8D135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3027" y="5889058"/>
            <a:ext cx="1793554" cy="612798"/>
          </a:xfrm>
          <a:prstGeom prst="rect">
            <a:avLst/>
          </a:prstGeom>
        </p:spPr>
      </p:pic>
      <p:sp>
        <p:nvSpPr>
          <p:cNvPr id="4" name="Arrow: Down 3">
            <a:extLst>
              <a:ext uri="{FF2B5EF4-FFF2-40B4-BE49-F238E27FC236}">
                <a16:creationId xmlns:a16="http://schemas.microsoft.com/office/drawing/2014/main" id="{47A51093-1341-7EDD-F9F8-12E987E57E91}"/>
              </a:ext>
            </a:extLst>
          </p:cNvPr>
          <p:cNvSpPr/>
          <p:nvPr/>
        </p:nvSpPr>
        <p:spPr>
          <a:xfrm rot="16200000">
            <a:off x="5349483" y="3267764"/>
            <a:ext cx="454755" cy="60145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26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807208"/>
            <a:ext cx="3429000" cy="3410712"/>
          </a:xfrm>
        </p:spPr>
        <p:txBody>
          <a:bodyPr anchor="t">
            <a:normAutofit/>
          </a:bodyPr>
          <a:lstStyle/>
          <a:p>
            <a:pPr marL="0" indent="0">
              <a:buNone/>
            </a:pPr>
            <a:r>
              <a:rPr lang="en-US" sz="2000" dirty="0">
                <a:latin typeface="Arial" panose="020B0604020202020204" pitchFamily="34" charset="0"/>
                <a:cs typeface="Arial" panose="020B0604020202020204" pitchFamily="34" charset="0"/>
              </a:rPr>
              <a:t>For </a:t>
            </a:r>
            <a:r>
              <a:rPr lang="en-US" sz="2000" b="1" dirty="0">
                <a:latin typeface="Arial" panose="020B0604020202020204" pitchFamily="34" charset="0"/>
                <a:cs typeface="Arial" panose="020B0604020202020204" pitchFamily="34" charset="0"/>
              </a:rPr>
              <a:t>G-606 </a:t>
            </a:r>
            <a:r>
              <a:rPr lang="en-US" sz="2000" dirty="0">
                <a:latin typeface="Arial" panose="020B0604020202020204" pitchFamily="34" charset="0"/>
                <a:cs typeface="Arial" panose="020B0604020202020204" pitchFamily="34" charset="0"/>
              </a:rPr>
              <a:t>you will need to register with </a:t>
            </a:r>
          </a:p>
          <a:p>
            <a:pPr marL="0" indent="0">
              <a:buNone/>
            </a:pPr>
            <a:r>
              <a:rPr lang="en-US" sz="2000" dirty="0">
                <a:latin typeface="Arial" panose="020B0604020202020204" pitchFamily="34" charset="0"/>
                <a:cs typeface="Arial" panose="020B0604020202020204" pitchFamily="34" charset="0"/>
                <a:hlinkClick r:id="rId2"/>
              </a:rPr>
              <a:t>https://csti-ca.csod.com/</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You will need your FEMA SID for this also.</a:t>
            </a:r>
          </a:p>
          <a:p>
            <a:pPr marL="0" indent="0">
              <a:buNone/>
            </a:pPr>
            <a:r>
              <a:rPr lang="en-US" sz="2000" dirty="0">
                <a:latin typeface="Arial" panose="020B0604020202020204" pitchFamily="34" charset="0"/>
                <a:cs typeface="Arial" panose="020B0604020202020204" pitchFamily="34" charset="0"/>
              </a:rPr>
              <a:t>California Specialized Training Institute, or CSTI, is the emergency management training section for Cal OES.</a:t>
            </a:r>
          </a:p>
        </p:txBody>
      </p:sp>
      <p:pic>
        <p:nvPicPr>
          <p:cNvPr id="4" name="Picture 3"/>
          <p:cNvPicPr/>
          <p:nvPr/>
        </p:nvPicPr>
        <p:blipFill rotWithShape="1">
          <a:blip r:embed="rId3"/>
          <a:srcRect l="6753" t="13861" r="7356" b="1954"/>
          <a:stretch/>
        </p:blipFill>
        <p:spPr bwMode="auto">
          <a:xfrm>
            <a:off x="4654296" y="1399021"/>
            <a:ext cx="6903720" cy="4059957"/>
          </a:xfrm>
          <a:prstGeom prst="rect">
            <a:avLst/>
          </a:prstGeom>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ECBC482B-9D96-94F5-6ED7-2866BD54B6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3027" y="5889058"/>
            <a:ext cx="1793554" cy="612798"/>
          </a:xfrm>
          <a:prstGeom prst="rect">
            <a:avLst/>
          </a:prstGeom>
        </p:spPr>
      </p:pic>
    </p:spTree>
    <p:extLst>
      <p:ext uri="{BB962C8B-B14F-4D97-AF65-F5344CB8AC3E}">
        <p14:creationId xmlns:p14="http://schemas.microsoft.com/office/powerpoint/2010/main" val="376279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rotWithShape="1">
          <a:blip r:embed="rId2"/>
          <a:srcRect l="28367" t="7202" r="3311" b="2531"/>
          <a:stretch/>
        </p:blipFill>
        <p:spPr bwMode="auto">
          <a:xfrm>
            <a:off x="68458" y="474315"/>
            <a:ext cx="7809178" cy="6190537"/>
          </a:xfrm>
          <a:prstGeom prst="rect">
            <a:avLst/>
          </a:prstGeom>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946095" y="2395552"/>
            <a:ext cx="4114971" cy="2348062"/>
          </a:xfrm>
        </p:spPr>
        <p:txBody>
          <a:bodyPr>
            <a:normAutofit/>
          </a:bodyPr>
          <a:lstStyle/>
          <a:p>
            <a:pPr marL="0" indent="0" fontAlgn="base">
              <a:buNone/>
            </a:pPr>
            <a:r>
              <a:rPr lang="en-US" sz="2000" dirty="0">
                <a:latin typeface="Arial" panose="020B0604020202020204" pitchFamily="34" charset="0"/>
                <a:cs typeface="Arial" panose="020B0604020202020204" pitchFamily="34" charset="0"/>
              </a:rPr>
              <a:t>After registering use the search function (magnifying glass) on the top right corner to search “G-606”.</a:t>
            </a:r>
          </a:p>
          <a:p>
            <a:pPr marL="0" indent="0" fontAlgn="base">
              <a:buNone/>
            </a:pPr>
            <a:r>
              <a:rPr lang="en-US" sz="2000" dirty="0">
                <a:latin typeface="Arial" panose="020B0604020202020204" pitchFamily="34" charset="0"/>
                <a:cs typeface="Arial" panose="020B0604020202020204" pitchFamily="34" charset="0"/>
              </a:rPr>
              <a:t>A list will appear click on the second choice with the screen icon. </a:t>
            </a:r>
          </a:p>
        </p:txBody>
      </p:sp>
      <p:pic>
        <p:nvPicPr>
          <p:cNvPr id="2" name="Picture 1">
            <a:extLst>
              <a:ext uri="{FF2B5EF4-FFF2-40B4-BE49-F238E27FC236}">
                <a16:creationId xmlns:a16="http://schemas.microsoft.com/office/drawing/2014/main" id="{CC8833D1-C8F5-2B3C-9317-71E3160885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3027" y="5889058"/>
            <a:ext cx="1793554" cy="612798"/>
          </a:xfrm>
          <a:prstGeom prst="rect">
            <a:avLst/>
          </a:prstGeom>
        </p:spPr>
      </p:pic>
      <p:sp>
        <p:nvSpPr>
          <p:cNvPr id="4" name="Arrow: Down 3">
            <a:extLst>
              <a:ext uri="{FF2B5EF4-FFF2-40B4-BE49-F238E27FC236}">
                <a16:creationId xmlns:a16="http://schemas.microsoft.com/office/drawing/2014/main" id="{F25890CF-2F71-D0EC-81FD-98DF0435F5F4}"/>
              </a:ext>
            </a:extLst>
          </p:cNvPr>
          <p:cNvSpPr/>
          <p:nvPr/>
        </p:nvSpPr>
        <p:spPr>
          <a:xfrm rot="16200000">
            <a:off x="3145902" y="1747025"/>
            <a:ext cx="454755" cy="60145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60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40081" y="2872899"/>
            <a:ext cx="3648308" cy="3320668"/>
          </a:xfrm>
        </p:spPr>
        <p:txBody>
          <a:bodyPr>
            <a:normAutofit/>
          </a:bodyPr>
          <a:lstStyle/>
          <a:p>
            <a:pPr marL="0" indent="0" algn="just">
              <a:buNone/>
            </a:pPr>
            <a:r>
              <a:rPr lang="en-US" sz="2200" dirty="0"/>
              <a:t>The next screen you should see will look like this. Click the “Launch” button to start the course.</a:t>
            </a:r>
          </a:p>
        </p:txBody>
      </p:sp>
      <p:pic>
        <p:nvPicPr>
          <p:cNvPr id="7" name="Picture 6"/>
          <p:cNvPicPr/>
          <p:nvPr/>
        </p:nvPicPr>
        <p:blipFill rotWithShape="1">
          <a:blip r:embed="rId2"/>
          <a:srcRect l="1804" t="4923" r="12666" b="1777"/>
          <a:stretch/>
        </p:blipFill>
        <p:spPr bwMode="auto">
          <a:xfrm>
            <a:off x="4197005" y="18288"/>
            <a:ext cx="7994995" cy="5870770"/>
          </a:xfrm>
          <a:prstGeom prst="rect">
            <a:avLst/>
          </a:prstGeom>
          <a:ln>
            <a:noFill/>
          </a:ln>
          <a:effectLst>
            <a:softEdge rad="112500"/>
          </a:effectLst>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C5E99E6F-C5DD-A55B-BFEE-C2F875A75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3027" y="5889058"/>
            <a:ext cx="1793554" cy="612798"/>
          </a:xfrm>
          <a:prstGeom prst="rect">
            <a:avLst/>
          </a:prstGeom>
        </p:spPr>
      </p:pic>
      <p:sp>
        <p:nvSpPr>
          <p:cNvPr id="3" name="Arrow: Down 2">
            <a:extLst>
              <a:ext uri="{FF2B5EF4-FFF2-40B4-BE49-F238E27FC236}">
                <a16:creationId xmlns:a16="http://schemas.microsoft.com/office/drawing/2014/main" id="{8B8E0FAF-6647-604E-A6CC-89806EF1B17E}"/>
              </a:ext>
            </a:extLst>
          </p:cNvPr>
          <p:cNvSpPr/>
          <p:nvPr/>
        </p:nvSpPr>
        <p:spPr>
          <a:xfrm rot="16200000">
            <a:off x="9625650" y="2147991"/>
            <a:ext cx="454755" cy="60145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46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9E4B4BF-7BBB-656E-4A96-CF71EBA138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3027" y="5889058"/>
            <a:ext cx="1793554" cy="612798"/>
          </a:xfrm>
          <a:prstGeom prst="rect">
            <a:avLst/>
          </a:prstGeom>
        </p:spPr>
      </p:pic>
      <p:graphicFrame>
        <p:nvGraphicFramePr>
          <p:cNvPr id="5" name="Content Placeholder 2">
            <a:extLst>
              <a:ext uri="{FF2B5EF4-FFF2-40B4-BE49-F238E27FC236}">
                <a16:creationId xmlns:a16="http://schemas.microsoft.com/office/drawing/2014/main" id="{767B7C2F-FD09-DF77-9F69-9FF3E6853544}"/>
              </a:ext>
            </a:extLst>
          </p:cNvPr>
          <p:cNvGraphicFramePr>
            <a:graphicFrameLocks noGrp="1"/>
          </p:cNvGraphicFramePr>
          <p:nvPr>
            <p:ph idx="1"/>
            <p:extLst>
              <p:ext uri="{D42A27DB-BD31-4B8C-83A1-F6EECF244321}">
                <p14:modId xmlns:p14="http://schemas.microsoft.com/office/powerpoint/2010/main" val="25336700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46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342</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Incident Command Trainings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Command Trainings</dc:title>
  <dc:creator>Clark, Jessica [OES]</dc:creator>
  <cp:lastModifiedBy>Heyer, Tiffany [OES]</cp:lastModifiedBy>
  <cp:revision>16</cp:revision>
  <dcterms:created xsi:type="dcterms:W3CDTF">2023-06-02T15:10:21Z</dcterms:created>
  <dcterms:modified xsi:type="dcterms:W3CDTF">2023-06-12T17:00:04Z</dcterms:modified>
</cp:coreProperties>
</file>